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1" r:id="rId6"/>
    <p:sldId id="262" r:id="rId7"/>
    <p:sldId id="264" r:id="rId8"/>
    <p:sldId id="265" r:id="rId9"/>
    <p:sldId id="267" r:id="rId10"/>
    <p:sldId id="269" r:id="rId11"/>
    <p:sldId id="271" r:id="rId12"/>
    <p:sldId id="273" r:id="rId13"/>
  </p:sldIdLst>
  <p:sldSz cx="9144000" cy="6858000" type="screen4x3"/>
  <p:notesSz cx="6794500" cy="9906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EAD16D0C-7031-4F4B-A5C8-06F6ACC7DB71}" type="datetimeFigureOut">
              <a:rPr lang="it-IT" smtClean="0"/>
              <a:t>23/06/2014</a:t>
            </a:fld>
            <a:endParaRPr lang="it-IT"/>
          </a:p>
        </p:txBody>
      </p:sp>
      <p:sp>
        <p:nvSpPr>
          <p:cNvPr id="4" name="Segnaposto immagine diapositiva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6B613FE3-9F5F-4104-8E7B-0814084948D4}" type="slidenum">
              <a:rPr lang="it-IT" smtClean="0"/>
              <a:t>‹N›</a:t>
            </a:fld>
            <a:endParaRPr lang="it-IT"/>
          </a:p>
        </p:txBody>
      </p:sp>
    </p:spTree>
    <p:extLst>
      <p:ext uri="{BB962C8B-B14F-4D97-AF65-F5344CB8AC3E}">
        <p14:creationId xmlns:p14="http://schemas.microsoft.com/office/powerpoint/2010/main" val="2825777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6B613FE3-9F5F-4104-8E7B-0814084948D4}" type="slidenum">
              <a:rPr lang="it-IT" smtClean="0"/>
              <a:t>1</a:t>
            </a:fld>
            <a:endParaRPr lang="it-IT"/>
          </a:p>
        </p:txBody>
      </p:sp>
    </p:spTree>
    <p:extLst>
      <p:ext uri="{BB962C8B-B14F-4D97-AF65-F5344CB8AC3E}">
        <p14:creationId xmlns:p14="http://schemas.microsoft.com/office/powerpoint/2010/main" val="3417892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7D298624-2CA7-44F6-B99B-5B5B24ADAD89}" type="datetimeFigureOut">
              <a:rPr lang="it-IT" smtClean="0"/>
              <a:t>23/06/2014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963AB2-4487-4B01-B6B6-5C3F295197BA}" type="slidenum">
              <a:rPr lang="it-IT" smtClean="0"/>
              <a:t>‹N›</a:t>
            </a:fld>
            <a:endParaRPr lang="it-IT"/>
          </a:p>
        </p:txBody>
      </p:sp>
    </p:spTree>
    <p:extLst>
      <p:ext uri="{BB962C8B-B14F-4D97-AF65-F5344CB8AC3E}">
        <p14:creationId xmlns:p14="http://schemas.microsoft.com/office/powerpoint/2010/main" val="2131363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D298624-2CA7-44F6-B99B-5B5B24ADAD89}" type="datetimeFigureOut">
              <a:rPr lang="it-IT" smtClean="0"/>
              <a:t>23/06/2014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963AB2-4487-4B01-B6B6-5C3F295197BA}" type="slidenum">
              <a:rPr lang="it-IT" smtClean="0"/>
              <a:t>‹N›</a:t>
            </a:fld>
            <a:endParaRPr lang="it-IT"/>
          </a:p>
        </p:txBody>
      </p:sp>
    </p:spTree>
    <p:extLst>
      <p:ext uri="{BB962C8B-B14F-4D97-AF65-F5344CB8AC3E}">
        <p14:creationId xmlns:p14="http://schemas.microsoft.com/office/powerpoint/2010/main" val="634357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D298624-2CA7-44F6-B99B-5B5B24ADAD89}" type="datetimeFigureOut">
              <a:rPr lang="it-IT" smtClean="0"/>
              <a:t>23/06/2014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963AB2-4487-4B01-B6B6-5C3F295197BA}" type="slidenum">
              <a:rPr lang="it-IT" smtClean="0"/>
              <a:t>‹N›</a:t>
            </a:fld>
            <a:endParaRPr lang="it-IT"/>
          </a:p>
        </p:txBody>
      </p:sp>
    </p:spTree>
    <p:extLst>
      <p:ext uri="{BB962C8B-B14F-4D97-AF65-F5344CB8AC3E}">
        <p14:creationId xmlns:p14="http://schemas.microsoft.com/office/powerpoint/2010/main" val="3037041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7D298624-2CA7-44F6-B99B-5B5B24ADAD89}" type="datetimeFigureOut">
              <a:rPr lang="it-IT" smtClean="0"/>
              <a:t>23/06/2014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963AB2-4487-4B01-B6B6-5C3F295197BA}" type="slidenum">
              <a:rPr lang="it-IT" smtClean="0"/>
              <a:t>‹N›</a:t>
            </a:fld>
            <a:endParaRPr lang="it-IT"/>
          </a:p>
        </p:txBody>
      </p:sp>
    </p:spTree>
    <p:extLst>
      <p:ext uri="{BB962C8B-B14F-4D97-AF65-F5344CB8AC3E}">
        <p14:creationId xmlns:p14="http://schemas.microsoft.com/office/powerpoint/2010/main" val="755380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7D298624-2CA7-44F6-B99B-5B5B24ADAD89}" type="datetimeFigureOut">
              <a:rPr lang="it-IT" smtClean="0"/>
              <a:t>23/06/2014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DA963AB2-4487-4B01-B6B6-5C3F295197BA}" type="slidenum">
              <a:rPr lang="it-IT" smtClean="0"/>
              <a:t>‹N›</a:t>
            </a:fld>
            <a:endParaRPr lang="it-IT"/>
          </a:p>
        </p:txBody>
      </p:sp>
    </p:spTree>
    <p:extLst>
      <p:ext uri="{BB962C8B-B14F-4D97-AF65-F5344CB8AC3E}">
        <p14:creationId xmlns:p14="http://schemas.microsoft.com/office/powerpoint/2010/main" val="527726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7D298624-2CA7-44F6-B99B-5B5B24ADAD89}" type="datetimeFigureOut">
              <a:rPr lang="it-IT" smtClean="0"/>
              <a:t>23/06/2014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A963AB2-4487-4B01-B6B6-5C3F295197BA}" type="slidenum">
              <a:rPr lang="it-IT" smtClean="0"/>
              <a:t>‹N›</a:t>
            </a:fld>
            <a:endParaRPr lang="it-IT"/>
          </a:p>
        </p:txBody>
      </p:sp>
    </p:spTree>
    <p:extLst>
      <p:ext uri="{BB962C8B-B14F-4D97-AF65-F5344CB8AC3E}">
        <p14:creationId xmlns:p14="http://schemas.microsoft.com/office/powerpoint/2010/main" val="3507785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D298624-2CA7-44F6-B99B-5B5B24ADAD89}" type="datetimeFigureOut">
              <a:rPr lang="it-IT" smtClean="0"/>
              <a:t>23/06/2014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DA963AB2-4487-4B01-B6B6-5C3F295197BA}" type="slidenum">
              <a:rPr lang="it-IT" smtClean="0"/>
              <a:t>‹N›</a:t>
            </a:fld>
            <a:endParaRPr lang="it-IT"/>
          </a:p>
        </p:txBody>
      </p:sp>
    </p:spTree>
    <p:extLst>
      <p:ext uri="{BB962C8B-B14F-4D97-AF65-F5344CB8AC3E}">
        <p14:creationId xmlns:p14="http://schemas.microsoft.com/office/powerpoint/2010/main" val="2072400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7D298624-2CA7-44F6-B99B-5B5B24ADAD89}" type="datetimeFigureOut">
              <a:rPr lang="it-IT" smtClean="0"/>
              <a:t>23/06/2014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DA963AB2-4487-4B01-B6B6-5C3F295197BA}" type="slidenum">
              <a:rPr lang="it-IT" smtClean="0"/>
              <a:t>‹N›</a:t>
            </a:fld>
            <a:endParaRPr lang="it-IT"/>
          </a:p>
        </p:txBody>
      </p:sp>
    </p:spTree>
    <p:extLst>
      <p:ext uri="{BB962C8B-B14F-4D97-AF65-F5344CB8AC3E}">
        <p14:creationId xmlns:p14="http://schemas.microsoft.com/office/powerpoint/2010/main" val="771638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7D298624-2CA7-44F6-B99B-5B5B24ADAD89}" type="datetimeFigureOut">
              <a:rPr lang="it-IT" smtClean="0"/>
              <a:t>23/06/2014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DA963AB2-4487-4B01-B6B6-5C3F295197BA}" type="slidenum">
              <a:rPr lang="it-IT" smtClean="0"/>
              <a:t>‹N›</a:t>
            </a:fld>
            <a:endParaRPr lang="it-IT"/>
          </a:p>
        </p:txBody>
      </p:sp>
    </p:spTree>
    <p:extLst>
      <p:ext uri="{BB962C8B-B14F-4D97-AF65-F5344CB8AC3E}">
        <p14:creationId xmlns:p14="http://schemas.microsoft.com/office/powerpoint/2010/main" val="553112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D298624-2CA7-44F6-B99B-5B5B24ADAD89}" type="datetimeFigureOut">
              <a:rPr lang="it-IT" smtClean="0"/>
              <a:t>23/06/2014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A963AB2-4487-4B01-B6B6-5C3F295197BA}" type="slidenum">
              <a:rPr lang="it-IT" smtClean="0"/>
              <a:t>‹N›</a:t>
            </a:fld>
            <a:endParaRPr lang="it-IT"/>
          </a:p>
        </p:txBody>
      </p:sp>
    </p:spTree>
    <p:extLst>
      <p:ext uri="{BB962C8B-B14F-4D97-AF65-F5344CB8AC3E}">
        <p14:creationId xmlns:p14="http://schemas.microsoft.com/office/powerpoint/2010/main" val="4102086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D298624-2CA7-44F6-B99B-5B5B24ADAD89}" type="datetimeFigureOut">
              <a:rPr lang="it-IT" smtClean="0"/>
              <a:t>23/06/2014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DA963AB2-4487-4B01-B6B6-5C3F295197BA}" type="slidenum">
              <a:rPr lang="it-IT" smtClean="0"/>
              <a:t>‹N›</a:t>
            </a:fld>
            <a:endParaRPr lang="it-IT"/>
          </a:p>
        </p:txBody>
      </p:sp>
    </p:spTree>
    <p:extLst>
      <p:ext uri="{BB962C8B-B14F-4D97-AF65-F5344CB8AC3E}">
        <p14:creationId xmlns:p14="http://schemas.microsoft.com/office/powerpoint/2010/main" val="40582130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298624-2CA7-44F6-B99B-5B5B24ADAD89}" type="datetimeFigureOut">
              <a:rPr lang="it-IT" smtClean="0"/>
              <a:t>23/06/2014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963AB2-4487-4B01-B6B6-5C3F295197BA}" type="slidenum">
              <a:rPr lang="it-IT" smtClean="0"/>
              <a:t>‹N›</a:t>
            </a:fld>
            <a:endParaRPr lang="it-IT"/>
          </a:p>
        </p:txBody>
      </p:sp>
    </p:spTree>
    <p:extLst>
      <p:ext uri="{BB962C8B-B14F-4D97-AF65-F5344CB8AC3E}">
        <p14:creationId xmlns:p14="http://schemas.microsoft.com/office/powerpoint/2010/main" val="2959634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692697"/>
            <a:ext cx="7772400" cy="2907754"/>
          </a:xfrm>
        </p:spPr>
        <p:txBody>
          <a:bodyPr anchor="t">
            <a:normAutofit fontScale="90000"/>
          </a:bodyPr>
          <a:lstStyle/>
          <a:p>
            <a:r>
              <a:rPr lang="it-IT" sz="3600" dirty="0" smtClean="0"/>
              <a:t/>
            </a:r>
            <a:br>
              <a:rPr lang="it-IT" sz="3600" dirty="0" smtClean="0"/>
            </a:br>
            <a:r>
              <a:rPr lang="it-IT" sz="3600" dirty="0" err="1" smtClean="0"/>
              <a:t>CPFIn</a:t>
            </a:r>
            <a:r>
              <a:rPr lang="it-IT" sz="3600" dirty="0" smtClean="0"/>
              <a:t> </a:t>
            </a:r>
            <a:r>
              <a:rPr lang="it-IT" sz="3600" dirty="0" err="1" smtClean="0"/>
              <a:t>srl</a:t>
            </a:r>
            <a:r>
              <a:rPr lang="it-IT" sz="3600" dirty="0" smtClean="0"/>
              <a:t> – RES Finanza d’Impresa</a:t>
            </a:r>
            <a:r>
              <a:rPr lang="it-IT" sz="2400" dirty="0" smtClean="0"/>
              <a:t/>
            </a:r>
            <a:br>
              <a:rPr lang="it-IT" sz="2400" dirty="0" smtClean="0"/>
            </a:br>
            <a:r>
              <a:rPr lang="it-IT" sz="2400" dirty="0" smtClean="0"/>
              <a:t/>
            </a:r>
            <a:br>
              <a:rPr lang="it-IT" sz="2400" dirty="0" smtClean="0"/>
            </a:br>
            <a:r>
              <a:rPr lang="it-IT" sz="2100" dirty="0" smtClean="0"/>
              <a:t>INTERNAZIONALIZZARSI PER CREARE SVILUPPO LOCALE</a:t>
            </a:r>
            <a:br>
              <a:rPr lang="it-IT" sz="2100" dirty="0" smtClean="0"/>
            </a:br>
            <a:r>
              <a:rPr lang="it-IT" sz="2400" dirty="0" smtClean="0"/>
              <a:t/>
            </a:r>
            <a:br>
              <a:rPr lang="it-IT" sz="2400" dirty="0" smtClean="0"/>
            </a:br>
            <a:r>
              <a:rPr lang="it-IT" sz="2400" dirty="0" smtClean="0"/>
              <a:t>Meeting – 26.06.2014 </a:t>
            </a:r>
            <a:br>
              <a:rPr lang="it-IT" sz="2400" dirty="0" smtClean="0"/>
            </a:br>
            <a:r>
              <a:rPr lang="it-IT" sz="2400" dirty="0"/>
              <a:t/>
            </a:r>
            <a:br>
              <a:rPr lang="it-IT" sz="2400" dirty="0"/>
            </a:br>
            <a:endParaRPr lang="it-IT" sz="2400" dirty="0"/>
          </a:p>
        </p:txBody>
      </p:sp>
      <p:sp>
        <p:nvSpPr>
          <p:cNvPr id="3" name="Sottotitolo 2"/>
          <p:cNvSpPr>
            <a:spLocks noGrp="1"/>
          </p:cNvSpPr>
          <p:nvPr>
            <p:ph type="subTitle" idx="1"/>
          </p:nvPr>
        </p:nvSpPr>
        <p:spPr/>
        <p:txBody>
          <a:bodyPr/>
          <a:lstStyle/>
          <a:p>
            <a:r>
              <a:rPr lang="it-IT" dirty="0" smtClean="0"/>
              <a:t>MINI BOND</a:t>
            </a:r>
          </a:p>
          <a:p>
            <a:r>
              <a:rPr lang="it-IT" dirty="0" smtClean="0"/>
              <a:t>CAMBIALI FINANZIARIE</a:t>
            </a:r>
          </a:p>
          <a:p>
            <a:r>
              <a:rPr lang="it-IT" dirty="0" smtClean="0"/>
              <a:t>CROWDFUNDING</a:t>
            </a:r>
            <a:endParaRPr lang="it-IT" dirty="0"/>
          </a:p>
        </p:txBody>
      </p:sp>
      <p:sp>
        <p:nvSpPr>
          <p:cNvPr id="5" name="Segnaposto numero diapositiva 4"/>
          <p:cNvSpPr>
            <a:spLocks noGrp="1"/>
          </p:cNvSpPr>
          <p:nvPr>
            <p:ph type="sldNum" sz="quarter" idx="12"/>
          </p:nvPr>
        </p:nvSpPr>
        <p:spPr/>
        <p:txBody>
          <a:bodyPr/>
          <a:lstStyle/>
          <a:p>
            <a:fld id="{DA963AB2-4487-4B01-B6B6-5C3F295197BA}" type="slidenum">
              <a:rPr lang="it-IT" smtClean="0"/>
              <a:t>1</a:t>
            </a:fld>
            <a:endParaRPr lang="it-IT"/>
          </a:p>
        </p:txBody>
      </p:sp>
    </p:spTree>
    <p:extLst>
      <p:ext uri="{BB962C8B-B14F-4D97-AF65-F5344CB8AC3E}">
        <p14:creationId xmlns:p14="http://schemas.microsoft.com/office/powerpoint/2010/main" val="1682630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39552" y="620688"/>
            <a:ext cx="8229600" cy="1008112"/>
          </a:xfrm>
        </p:spPr>
        <p:txBody>
          <a:bodyPr>
            <a:normAutofit/>
          </a:bodyPr>
          <a:lstStyle/>
          <a:p>
            <a:pPr algn="l"/>
            <a:r>
              <a:rPr lang="it-IT" sz="1100" dirty="0" err="1" smtClean="0"/>
              <a:t>CPFIn</a:t>
            </a:r>
            <a:r>
              <a:rPr lang="it-IT" sz="1100" dirty="0" smtClean="0"/>
              <a:t> </a:t>
            </a:r>
            <a:r>
              <a:rPr lang="it-IT" sz="1100" dirty="0" err="1" smtClean="0"/>
              <a:t>srl</a:t>
            </a:r>
            <a:r>
              <a:rPr lang="it-IT" sz="1100" dirty="0" smtClean="0"/>
              <a:t> – RES Finanza d’Impresa</a:t>
            </a:r>
            <a:br>
              <a:rPr lang="it-IT" sz="1100" dirty="0" smtClean="0"/>
            </a:br>
            <a:r>
              <a:rPr lang="it-IT" sz="1100" dirty="0" smtClean="0"/>
              <a:t>INTERNAZIONALIZZARSI PER CREARE SVILUPPO LOCALE</a:t>
            </a:r>
            <a:br>
              <a:rPr lang="it-IT" sz="1100" dirty="0" smtClean="0"/>
            </a:br>
            <a:r>
              <a:rPr lang="it-IT" sz="1100" dirty="0" smtClean="0"/>
              <a:t>Meeting – 26.06.2014</a:t>
            </a:r>
            <a:endParaRPr lang="it-IT" sz="1100" dirty="0"/>
          </a:p>
        </p:txBody>
      </p:sp>
      <p:sp>
        <p:nvSpPr>
          <p:cNvPr id="3" name="Segnaposto contenuto 2"/>
          <p:cNvSpPr>
            <a:spLocks noGrp="1"/>
          </p:cNvSpPr>
          <p:nvPr>
            <p:ph idx="1"/>
          </p:nvPr>
        </p:nvSpPr>
        <p:spPr/>
        <p:txBody>
          <a:bodyPr>
            <a:normAutofit/>
          </a:bodyPr>
          <a:lstStyle/>
          <a:p>
            <a:pPr marL="0" indent="0" algn="ctr">
              <a:buNone/>
            </a:pPr>
            <a:r>
              <a:rPr lang="it-IT" sz="2400" b="1" dirty="0" smtClean="0"/>
              <a:t>CROWDFUNDING</a:t>
            </a:r>
          </a:p>
          <a:p>
            <a:pPr marL="0" indent="0" algn="just">
              <a:buNone/>
            </a:pPr>
            <a:endParaRPr lang="it-IT" sz="2400" dirty="0" smtClean="0"/>
          </a:p>
          <a:p>
            <a:pPr marL="0" indent="0" algn="just">
              <a:buNone/>
            </a:pPr>
            <a:r>
              <a:rPr lang="it-IT" sz="2400" dirty="0" smtClean="0"/>
              <a:t>Il </a:t>
            </a:r>
            <a:r>
              <a:rPr lang="it-IT" sz="2400" dirty="0" err="1" smtClean="0"/>
              <a:t>crowdfunding</a:t>
            </a:r>
            <a:r>
              <a:rPr lang="it-IT" sz="2400" dirty="0" smtClean="0"/>
              <a:t> (dall'inglese </a:t>
            </a:r>
            <a:r>
              <a:rPr lang="it-IT" sz="2400" dirty="0" err="1" smtClean="0"/>
              <a:t>crowd</a:t>
            </a:r>
            <a:r>
              <a:rPr lang="it-IT" sz="2400" dirty="0" smtClean="0"/>
              <a:t>, folla e </a:t>
            </a:r>
            <a:r>
              <a:rPr lang="it-IT" sz="2400" dirty="0" err="1" smtClean="0"/>
              <a:t>funding</a:t>
            </a:r>
            <a:r>
              <a:rPr lang="it-IT" sz="2400" dirty="0" smtClean="0"/>
              <a:t>, finanziamento) o meglio, in italiano, finanziamento collettivo.</a:t>
            </a:r>
          </a:p>
          <a:p>
            <a:pPr marL="0" indent="0" algn="just">
              <a:buNone/>
            </a:pPr>
            <a:r>
              <a:rPr lang="it-IT" sz="2400" dirty="0" smtClean="0"/>
              <a:t>Colui che ha portato alla notorietà il </a:t>
            </a:r>
            <a:r>
              <a:rPr lang="it-IT" sz="2400" dirty="0" err="1" smtClean="0"/>
              <a:t>crowdfunding</a:t>
            </a:r>
            <a:r>
              <a:rPr lang="it-IT" sz="2400" dirty="0" smtClean="0"/>
              <a:t> oltreoceano è Barack Obama, pagando parte della sua campagna elettorale per la presidenza con i soldi donati dai suoi elettori, i quali erano i primi portatori di interesse.</a:t>
            </a:r>
          </a:p>
          <a:p>
            <a:pPr marL="0" indent="0" algn="just">
              <a:buNone/>
            </a:pPr>
            <a:r>
              <a:rPr lang="it-IT" sz="2400" dirty="0" smtClean="0"/>
              <a:t> Le iniziative di </a:t>
            </a:r>
            <a:r>
              <a:rPr lang="it-IT" sz="2400" dirty="0" err="1" smtClean="0"/>
              <a:t>crowdfunding</a:t>
            </a:r>
            <a:r>
              <a:rPr lang="it-IT" sz="2400" dirty="0" smtClean="0"/>
              <a:t> si possono distinguere in iniziative autonome, sviluppate ad hoc per sostenere cause o progetti singoli, e piattaforme di </a:t>
            </a:r>
            <a:r>
              <a:rPr lang="it-IT" sz="2400" dirty="0" err="1" smtClean="0"/>
              <a:t>crowdfunding</a:t>
            </a:r>
            <a:endParaRPr lang="it-IT" sz="2400" dirty="0"/>
          </a:p>
        </p:txBody>
      </p:sp>
    </p:spTree>
    <p:extLst>
      <p:ext uri="{BB962C8B-B14F-4D97-AF65-F5344CB8AC3E}">
        <p14:creationId xmlns:p14="http://schemas.microsoft.com/office/powerpoint/2010/main" val="1917943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it-IT" sz="1100" dirty="0" err="1" smtClean="0"/>
              <a:t>CPFIn</a:t>
            </a:r>
            <a:r>
              <a:rPr lang="it-IT" sz="1100" dirty="0" smtClean="0"/>
              <a:t> </a:t>
            </a:r>
            <a:r>
              <a:rPr lang="it-IT" sz="1100" dirty="0" err="1" smtClean="0"/>
              <a:t>srl</a:t>
            </a:r>
            <a:r>
              <a:rPr lang="it-IT" sz="1100" dirty="0" smtClean="0"/>
              <a:t> – RES Finanza d’Impresa</a:t>
            </a:r>
            <a:br>
              <a:rPr lang="it-IT" sz="1100" dirty="0" smtClean="0"/>
            </a:br>
            <a:r>
              <a:rPr lang="it-IT" sz="1100" dirty="0" smtClean="0"/>
              <a:t>INTERNAZIONALIZZARSI PER CREARE SVILUPPO LOCALE</a:t>
            </a:r>
            <a:br>
              <a:rPr lang="it-IT" sz="1100" dirty="0" smtClean="0"/>
            </a:br>
            <a:r>
              <a:rPr lang="it-IT" sz="1100" dirty="0" smtClean="0"/>
              <a:t>Meeting – 26.06.2014</a:t>
            </a:r>
            <a:endParaRPr lang="it-IT" sz="1100" dirty="0"/>
          </a:p>
        </p:txBody>
      </p:sp>
      <p:sp>
        <p:nvSpPr>
          <p:cNvPr id="3" name="Segnaposto contenuto 2"/>
          <p:cNvSpPr>
            <a:spLocks noGrp="1"/>
          </p:cNvSpPr>
          <p:nvPr>
            <p:ph idx="1"/>
          </p:nvPr>
        </p:nvSpPr>
        <p:spPr/>
        <p:txBody>
          <a:bodyPr>
            <a:normAutofit lnSpcReduction="10000"/>
          </a:bodyPr>
          <a:lstStyle/>
          <a:p>
            <a:pPr algn="just"/>
            <a:r>
              <a:rPr lang="it-IT" sz="2400" dirty="0" smtClean="0"/>
              <a:t>Le piattaforme di </a:t>
            </a:r>
            <a:r>
              <a:rPr lang="it-IT" sz="2400" dirty="0" err="1" smtClean="0"/>
              <a:t>crowdfunding</a:t>
            </a:r>
            <a:r>
              <a:rPr lang="it-IT" sz="2400" dirty="0"/>
              <a:t> </a:t>
            </a:r>
            <a:r>
              <a:rPr lang="it-IT" sz="2400" dirty="0" smtClean="0"/>
              <a:t>sono siti web che facilitano l’incontro tra la domanda di finanziamenti da parte di chi promuove dei progetti e l’offerta di denaro da parte degli utenti. Le piattaforme di </a:t>
            </a:r>
            <a:r>
              <a:rPr lang="it-IT" sz="2400" dirty="0" err="1" smtClean="0"/>
              <a:t>crowdfunding</a:t>
            </a:r>
            <a:r>
              <a:rPr lang="it-IT" sz="2400" dirty="0" smtClean="0"/>
              <a:t> si possono distinguere in generaliste, che raccolgono progetti di ogni area di interesse, e verticali (o tematiche), specializzate in progetti di particolari settori.</a:t>
            </a:r>
          </a:p>
          <a:p>
            <a:pPr algn="just"/>
            <a:endParaRPr lang="it-IT" sz="2400" dirty="0"/>
          </a:p>
          <a:p>
            <a:pPr algn="just"/>
            <a:r>
              <a:rPr lang="it-IT" sz="2400" dirty="0" smtClean="0"/>
              <a:t>Il </a:t>
            </a:r>
            <a:r>
              <a:rPr lang="it-IT" sz="2400" dirty="0" err="1" smtClean="0"/>
              <a:t>crowdfunding</a:t>
            </a:r>
            <a:r>
              <a:rPr lang="it-IT" sz="2400" dirty="0" smtClean="0"/>
              <a:t> civico è una delle tipologie di raccolta fondi dal basso che sta riscuotendo maggior successo. Un numero crescente di soggetti istituzionali come comuni, enti provinciali, municipalità etc. se ne sta servendo per finanziare opere pubbliche e attività di restauro del tessuto urbano.</a:t>
            </a:r>
            <a:endParaRPr lang="it-IT" sz="2400" dirty="0"/>
          </a:p>
        </p:txBody>
      </p:sp>
    </p:spTree>
    <p:extLst>
      <p:ext uri="{BB962C8B-B14F-4D97-AF65-F5344CB8AC3E}">
        <p14:creationId xmlns:p14="http://schemas.microsoft.com/office/powerpoint/2010/main" val="2843060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it-IT" sz="1100" dirty="0" err="1" smtClean="0"/>
              <a:t>CPFIn</a:t>
            </a:r>
            <a:r>
              <a:rPr lang="it-IT" sz="1100" dirty="0" smtClean="0"/>
              <a:t> </a:t>
            </a:r>
            <a:r>
              <a:rPr lang="it-IT" sz="1100" dirty="0" err="1" smtClean="0"/>
              <a:t>srl</a:t>
            </a:r>
            <a:r>
              <a:rPr lang="it-IT" sz="1100" dirty="0" smtClean="0"/>
              <a:t> – RES Finanza d’Impresa</a:t>
            </a:r>
            <a:br>
              <a:rPr lang="it-IT" sz="1100" dirty="0" smtClean="0"/>
            </a:br>
            <a:r>
              <a:rPr lang="it-IT" sz="1100" dirty="0" smtClean="0"/>
              <a:t>INTERNAZIONALIZZARSI PER CREARE SVILUPPO LOCALE</a:t>
            </a:r>
            <a:br>
              <a:rPr lang="it-IT" sz="1100" dirty="0" smtClean="0"/>
            </a:br>
            <a:r>
              <a:rPr lang="it-IT" sz="1100" dirty="0" smtClean="0"/>
              <a:t>Meeting – 26.06.2014</a:t>
            </a:r>
            <a:endParaRPr lang="it-IT" sz="1100" dirty="0"/>
          </a:p>
        </p:txBody>
      </p:sp>
      <p:sp>
        <p:nvSpPr>
          <p:cNvPr id="3" name="Segnaposto contenuto 2"/>
          <p:cNvSpPr>
            <a:spLocks noGrp="1"/>
          </p:cNvSpPr>
          <p:nvPr>
            <p:ph idx="1"/>
          </p:nvPr>
        </p:nvSpPr>
        <p:spPr/>
        <p:txBody>
          <a:bodyPr>
            <a:normAutofit/>
          </a:bodyPr>
          <a:lstStyle/>
          <a:p>
            <a:pPr algn="just"/>
            <a:r>
              <a:rPr lang="it-IT" sz="2400" dirty="0" smtClean="0"/>
              <a:t> Il </a:t>
            </a:r>
            <a:r>
              <a:rPr lang="it-IT" sz="2400" dirty="0" err="1" smtClean="0"/>
              <a:t>crowdfunding</a:t>
            </a:r>
            <a:r>
              <a:rPr lang="it-IT" sz="2400" dirty="0" smtClean="0"/>
              <a:t> si può riferire a iniziative di qualsiasi genere, dall'aiuto in occasione di tragedie umanitarie al sostegno all'arte e ai beni culturali, al giornalismo partecipativo, fino all'imprenditoria innovativa e alla ricerca scientifica.</a:t>
            </a:r>
          </a:p>
          <a:p>
            <a:pPr algn="just"/>
            <a:r>
              <a:rPr lang="it-IT" sz="2400" dirty="0" smtClean="0"/>
              <a:t> Il </a:t>
            </a:r>
            <a:r>
              <a:rPr lang="it-IT" sz="2400" dirty="0" err="1" smtClean="0"/>
              <a:t>crowdfunding</a:t>
            </a:r>
            <a:r>
              <a:rPr lang="it-IT" sz="2400" dirty="0" smtClean="0"/>
              <a:t> è spesso utilizzato per promuovere l'innovazione e il cambiamento sociale, abbattendo le barriere tradizionali dell'investimento finanziario. </a:t>
            </a:r>
          </a:p>
          <a:p>
            <a:pPr algn="just"/>
            <a:r>
              <a:rPr lang="it-IT" sz="2400" dirty="0" smtClean="0"/>
              <a:t>Negli ultimi anni, sempre più spesso è stato invocato come una sorta di panacea per tutti i mali e un'ancora di salvezza per le economie colpite dalla crisi finanziaria</a:t>
            </a:r>
            <a:endParaRPr lang="it-IT" sz="2400" dirty="0"/>
          </a:p>
        </p:txBody>
      </p:sp>
    </p:spTree>
    <p:extLst>
      <p:ext uri="{BB962C8B-B14F-4D97-AF65-F5344CB8AC3E}">
        <p14:creationId xmlns:p14="http://schemas.microsoft.com/office/powerpoint/2010/main" val="523583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994122"/>
          </a:xfrm>
        </p:spPr>
        <p:txBody>
          <a:bodyPr>
            <a:normAutofit/>
          </a:bodyPr>
          <a:lstStyle/>
          <a:p>
            <a:pPr algn="l"/>
            <a:r>
              <a:rPr lang="it-IT" sz="1100" b="1" dirty="0" err="1" smtClean="0"/>
              <a:t>CPFIn</a:t>
            </a:r>
            <a:r>
              <a:rPr lang="it-IT" sz="1100" b="1" dirty="0" smtClean="0"/>
              <a:t> </a:t>
            </a:r>
            <a:r>
              <a:rPr lang="it-IT" sz="1100" b="1" dirty="0" err="1" smtClean="0"/>
              <a:t>srl</a:t>
            </a:r>
            <a:r>
              <a:rPr lang="it-IT" sz="1100" b="1" dirty="0" smtClean="0"/>
              <a:t> – RES Finanza d’Impresa</a:t>
            </a:r>
            <a:br>
              <a:rPr lang="it-IT" sz="1100" b="1" dirty="0" smtClean="0"/>
            </a:br>
            <a:r>
              <a:rPr lang="it-IT" sz="1100" b="1" dirty="0" smtClean="0"/>
              <a:t>INTERNAZIONALIZZARSI PER CREARE SVILUPPO LOCALE</a:t>
            </a:r>
            <a:br>
              <a:rPr lang="it-IT" sz="1100" b="1" dirty="0" smtClean="0"/>
            </a:br>
            <a:r>
              <a:rPr lang="it-IT" sz="1100" b="1" dirty="0" smtClean="0"/>
              <a:t>Meeting – 26.06.2014</a:t>
            </a:r>
            <a:endParaRPr lang="it-IT" sz="1100" b="1" dirty="0"/>
          </a:p>
        </p:txBody>
      </p:sp>
      <p:sp>
        <p:nvSpPr>
          <p:cNvPr id="3" name="Segnaposto contenuto 2"/>
          <p:cNvSpPr>
            <a:spLocks noGrp="1"/>
          </p:cNvSpPr>
          <p:nvPr>
            <p:ph idx="1"/>
          </p:nvPr>
        </p:nvSpPr>
        <p:spPr/>
        <p:txBody>
          <a:bodyPr>
            <a:normAutofit/>
          </a:bodyPr>
          <a:lstStyle/>
          <a:p>
            <a:pPr marL="0" indent="0" algn="ctr">
              <a:buNone/>
            </a:pPr>
            <a:r>
              <a:rPr lang="it-IT" sz="2400" b="1" dirty="0" smtClean="0"/>
              <a:t>CONTESTO GENERALE</a:t>
            </a:r>
          </a:p>
          <a:p>
            <a:pPr marL="0" indent="0" algn="ctr">
              <a:buNone/>
            </a:pPr>
            <a:endParaRPr lang="it-IT" sz="2400" dirty="0" smtClean="0"/>
          </a:p>
          <a:p>
            <a:r>
              <a:rPr lang="it-IT" sz="2400" dirty="0" smtClean="0"/>
              <a:t>Basilea 3 (Credit </a:t>
            </a:r>
            <a:r>
              <a:rPr lang="it-IT" sz="2400" dirty="0" err="1" smtClean="0"/>
              <a:t>Crunch</a:t>
            </a:r>
            <a:r>
              <a:rPr lang="it-IT" sz="2400" dirty="0" smtClean="0"/>
              <a:t>)</a:t>
            </a:r>
          </a:p>
          <a:p>
            <a:r>
              <a:rPr lang="it-IT" sz="2400" dirty="0" smtClean="0"/>
              <a:t>Sistema italiano «banco centrico»</a:t>
            </a:r>
          </a:p>
          <a:p>
            <a:r>
              <a:rPr lang="it-IT" sz="2400" dirty="0" smtClean="0"/>
              <a:t>Intermediazione monetaria e finanziaria</a:t>
            </a:r>
          </a:p>
          <a:p>
            <a:r>
              <a:rPr lang="it-IT" sz="2400" dirty="0" smtClean="0"/>
              <a:t>DD.LL. 83/2012 (c.d. Decreto Crescita) e 179/2012</a:t>
            </a:r>
          </a:p>
          <a:p>
            <a:r>
              <a:rPr lang="it-IT" sz="2400" dirty="0" smtClean="0"/>
              <a:t>Possibilità di emettere Obbligazioni (Mini Bond) e Cambiali finanziarie (ex commercial </a:t>
            </a:r>
            <a:r>
              <a:rPr lang="it-IT" sz="2400" dirty="0" err="1" smtClean="0"/>
              <a:t>paper</a:t>
            </a:r>
            <a:r>
              <a:rPr lang="it-IT" sz="2400" dirty="0" smtClean="0"/>
              <a:t>).</a:t>
            </a:r>
            <a:endParaRPr lang="it-IT" sz="2400" dirty="0"/>
          </a:p>
        </p:txBody>
      </p:sp>
    </p:spTree>
    <p:extLst>
      <p:ext uri="{BB962C8B-B14F-4D97-AF65-F5344CB8AC3E}">
        <p14:creationId xmlns:p14="http://schemas.microsoft.com/office/powerpoint/2010/main" val="40123354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it-IT" sz="1100" dirty="0" err="1" smtClean="0"/>
              <a:t>CPFIn</a:t>
            </a:r>
            <a:r>
              <a:rPr lang="it-IT" sz="1100" dirty="0" smtClean="0"/>
              <a:t> </a:t>
            </a:r>
            <a:r>
              <a:rPr lang="it-IT" sz="1100" dirty="0" err="1" smtClean="0"/>
              <a:t>srl</a:t>
            </a:r>
            <a:r>
              <a:rPr lang="it-IT" sz="1100" dirty="0" smtClean="0"/>
              <a:t> – RES Finanza d’Impresa</a:t>
            </a:r>
            <a:br>
              <a:rPr lang="it-IT" sz="1100" dirty="0" smtClean="0"/>
            </a:br>
            <a:r>
              <a:rPr lang="it-IT" sz="1100" dirty="0" smtClean="0"/>
              <a:t>INTERNAZIONALIZZARSI PER CREARE SVILUPPO LOCALE</a:t>
            </a:r>
            <a:br>
              <a:rPr lang="it-IT" sz="1100" dirty="0" smtClean="0"/>
            </a:br>
            <a:r>
              <a:rPr lang="it-IT" sz="1100" dirty="0" smtClean="0"/>
              <a:t>Meeting – 26.06.2014</a:t>
            </a:r>
            <a:endParaRPr lang="it-IT" sz="1100" dirty="0"/>
          </a:p>
        </p:txBody>
      </p:sp>
      <p:sp>
        <p:nvSpPr>
          <p:cNvPr id="3" name="Segnaposto contenuto 2"/>
          <p:cNvSpPr>
            <a:spLocks noGrp="1"/>
          </p:cNvSpPr>
          <p:nvPr>
            <p:ph idx="1"/>
          </p:nvPr>
        </p:nvSpPr>
        <p:spPr/>
        <p:txBody>
          <a:bodyPr>
            <a:normAutofit/>
          </a:bodyPr>
          <a:lstStyle/>
          <a:p>
            <a:pPr marL="0" indent="0" algn="ctr">
              <a:buNone/>
            </a:pPr>
            <a:r>
              <a:rPr lang="it-IT" sz="2400" b="1" dirty="0" smtClean="0"/>
              <a:t>NORMATIVA IN PILLOLE</a:t>
            </a:r>
          </a:p>
          <a:p>
            <a:endParaRPr lang="it-IT" sz="2400" dirty="0" smtClean="0"/>
          </a:p>
          <a:p>
            <a:pPr algn="just"/>
            <a:r>
              <a:rPr lang="it-IT" sz="2400" dirty="0" smtClean="0"/>
              <a:t>Possono emettere i «nuovi strumenti finanziari» le società di capitale diverse dalle banche e dalle microimprese (sono tali le imprese con organico </a:t>
            </a:r>
            <a:r>
              <a:rPr lang="it-IT" sz="2400" dirty="0" err="1" smtClean="0"/>
              <a:t>inf</a:t>
            </a:r>
            <a:r>
              <a:rPr lang="it-IT" sz="2400" dirty="0" smtClean="0"/>
              <a:t>. 10 unità e fatturato </a:t>
            </a:r>
            <a:r>
              <a:rPr lang="it-IT" sz="2400" dirty="0" err="1" smtClean="0"/>
              <a:t>inf</a:t>
            </a:r>
            <a:r>
              <a:rPr lang="it-IT" sz="2400" dirty="0" smtClean="0"/>
              <a:t>. 2/m).</a:t>
            </a:r>
          </a:p>
          <a:p>
            <a:pPr algn="just"/>
            <a:r>
              <a:rPr lang="it-IT" sz="2400" dirty="0" smtClean="0"/>
              <a:t>Le norme introdotte eliminano alcuni limiti imposti dalla preesistente normativa civilistica e fiscale:</a:t>
            </a:r>
          </a:p>
          <a:p>
            <a:pPr marL="457200" indent="-457200" algn="just">
              <a:buFont typeface="+mj-lt"/>
              <a:buAutoNum type="arabicPeriod"/>
            </a:pPr>
            <a:r>
              <a:rPr lang="it-IT" sz="2400" dirty="0" smtClean="0"/>
              <a:t>Limite della somma massima emettibile di obbligazioni</a:t>
            </a:r>
          </a:p>
          <a:p>
            <a:pPr marL="457200" indent="-457200" algn="just">
              <a:buFont typeface="+mj-lt"/>
              <a:buAutoNum type="arabicPeriod"/>
            </a:pPr>
            <a:r>
              <a:rPr lang="it-IT" sz="2400" dirty="0" smtClean="0"/>
              <a:t>Deducibilità degli interessi passivi per gli emittenti</a:t>
            </a:r>
          </a:p>
          <a:p>
            <a:pPr marL="457200" indent="-457200" algn="just">
              <a:buFont typeface="+mj-lt"/>
              <a:buAutoNum type="arabicPeriod"/>
            </a:pPr>
            <a:r>
              <a:rPr lang="it-IT" sz="2400" dirty="0" smtClean="0"/>
              <a:t>Ritenute fiscali in capo ai sottoscrittori</a:t>
            </a:r>
            <a:endParaRPr lang="it-IT" sz="2400" dirty="0"/>
          </a:p>
        </p:txBody>
      </p:sp>
    </p:spTree>
    <p:extLst>
      <p:ext uri="{BB962C8B-B14F-4D97-AF65-F5344CB8AC3E}">
        <p14:creationId xmlns:p14="http://schemas.microsoft.com/office/powerpoint/2010/main" val="759134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it-IT" sz="1100" dirty="0" err="1" smtClean="0"/>
              <a:t>CPFIn</a:t>
            </a:r>
            <a:r>
              <a:rPr lang="it-IT" sz="1100" dirty="0" smtClean="0"/>
              <a:t> </a:t>
            </a:r>
            <a:r>
              <a:rPr lang="it-IT" sz="1100" dirty="0" err="1" smtClean="0"/>
              <a:t>srl</a:t>
            </a:r>
            <a:r>
              <a:rPr lang="it-IT" sz="1100" dirty="0" smtClean="0"/>
              <a:t> – RES Finanza d’Impresa</a:t>
            </a:r>
            <a:br>
              <a:rPr lang="it-IT" sz="1100" dirty="0" smtClean="0"/>
            </a:br>
            <a:r>
              <a:rPr lang="it-IT" sz="1100" dirty="0" smtClean="0"/>
              <a:t>INTERNAZIONALIZZARSI PER CREARE SVILUPPO LOCALE</a:t>
            </a:r>
            <a:br>
              <a:rPr lang="it-IT" sz="1100" dirty="0" smtClean="0"/>
            </a:br>
            <a:r>
              <a:rPr lang="it-IT" sz="1100" dirty="0" smtClean="0"/>
              <a:t>Meeting – 26.06.2014</a:t>
            </a:r>
            <a:endParaRPr lang="it-IT" sz="1100" dirty="0"/>
          </a:p>
        </p:txBody>
      </p:sp>
      <p:sp>
        <p:nvSpPr>
          <p:cNvPr id="3" name="Segnaposto contenuto 2"/>
          <p:cNvSpPr>
            <a:spLocks noGrp="1"/>
          </p:cNvSpPr>
          <p:nvPr>
            <p:ph idx="1"/>
          </p:nvPr>
        </p:nvSpPr>
        <p:spPr/>
        <p:txBody>
          <a:bodyPr>
            <a:normAutofit/>
          </a:bodyPr>
          <a:lstStyle/>
          <a:p>
            <a:pPr marL="0" indent="0" algn="ctr">
              <a:buNone/>
            </a:pPr>
            <a:r>
              <a:rPr lang="it-IT" sz="2400" b="1" dirty="0" smtClean="0"/>
              <a:t>TRATTAMENTO FISCALE</a:t>
            </a:r>
          </a:p>
          <a:p>
            <a:pPr marL="0" indent="0">
              <a:buNone/>
            </a:pPr>
            <a:endParaRPr lang="it-IT" sz="2400" dirty="0"/>
          </a:p>
          <a:p>
            <a:pPr algn="just"/>
            <a:r>
              <a:rPr lang="it-IT" sz="2400" dirty="0" smtClean="0"/>
              <a:t>La normativa sancisce l’esenzione dell’imposta di bollo anche per le cambiali finanziarie se sottoscritte da investitori qualificati e non soci in forma dematerializzata</a:t>
            </a:r>
          </a:p>
          <a:p>
            <a:pPr algn="just"/>
            <a:r>
              <a:rPr lang="it-IT" sz="2400" dirty="0" smtClean="0"/>
              <a:t>Gli oneri per l’emissione sono deducibili nell’</a:t>
            </a:r>
            <a:r>
              <a:rPr lang="it-IT" sz="2400" dirty="0" err="1" smtClean="0"/>
              <a:t>esericizio</a:t>
            </a:r>
            <a:r>
              <a:rPr lang="it-IT" sz="2400" dirty="0" smtClean="0"/>
              <a:t> di emissione a prescindere dall’imputazione contabile</a:t>
            </a:r>
          </a:p>
          <a:p>
            <a:pPr algn="just"/>
            <a:r>
              <a:rPr lang="it-IT" sz="2400" dirty="0" smtClean="0"/>
              <a:t>Sui proventi relativi a titoli negoziati in UE o paesi White list non si applica la ritenuta del 20%</a:t>
            </a:r>
            <a:endParaRPr lang="it-IT" sz="2400" dirty="0"/>
          </a:p>
        </p:txBody>
      </p:sp>
    </p:spTree>
    <p:extLst>
      <p:ext uri="{BB962C8B-B14F-4D97-AF65-F5344CB8AC3E}">
        <p14:creationId xmlns:p14="http://schemas.microsoft.com/office/powerpoint/2010/main" val="3199236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it-IT" sz="1100" dirty="0" err="1" smtClean="0"/>
              <a:t>CPFIn</a:t>
            </a:r>
            <a:r>
              <a:rPr lang="it-IT" sz="1100" dirty="0" smtClean="0"/>
              <a:t> </a:t>
            </a:r>
            <a:r>
              <a:rPr lang="it-IT" sz="1100" dirty="0" err="1" smtClean="0"/>
              <a:t>srl</a:t>
            </a:r>
            <a:r>
              <a:rPr lang="it-IT" sz="1100" dirty="0" smtClean="0"/>
              <a:t> – RES Finanza d’Impresa</a:t>
            </a:r>
            <a:br>
              <a:rPr lang="it-IT" sz="1100" dirty="0" smtClean="0"/>
            </a:br>
            <a:r>
              <a:rPr lang="it-IT" sz="1100" dirty="0" smtClean="0"/>
              <a:t>INTERNAZIONALIZZARSI PER CREARE SVILUPPO LOCALE</a:t>
            </a:r>
            <a:br>
              <a:rPr lang="it-IT" sz="1100" dirty="0" smtClean="0"/>
            </a:br>
            <a:r>
              <a:rPr lang="it-IT" sz="1100" dirty="0" smtClean="0"/>
              <a:t>Meeting – 26.06.2014</a:t>
            </a:r>
            <a:endParaRPr lang="it-IT" sz="1100" dirty="0"/>
          </a:p>
        </p:txBody>
      </p:sp>
      <p:sp>
        <p:nvSpPr>
          <p:cNvPr id="3" name="Segnaposto contenuto 2"/>
          <p:cNvSpPr>
            <a:spLocks noGrp="1"/>
          </p:cNvSpPr>
          <p:nvPr>
            <p:ph idx="1"/>
          </p:nvPr>
        </p:nvSpPr>
        <p:spPr/>
        <p:txBody>
          <a:bodyPr>
            <a:normAutofit fontScale="92500" lnSpcReduction="10000"/>
          </a:bodyPr>
          <a:lstStyle/>
          <a:p>
            <a:pPr marL="0" indent="0" algn="ctr">
              <a:buNone/>
            </a:pPr>
            <a:r>
              <a:rPr lang="it-IT" sz="2400" b="1" dirty="0" smtClean="0"/>
              <a:t>OBBLIGAZIONI (MINI BOND)</a:t>
            </a:r>
          </a:p>
          <a:p>
            <a:pPr marL="0" indent="0" algn="ctr">
              <a:buNone/>
            </a:pPr>
            <a:endParaRPr lang="it-IT" sz="2400" dirty="0" smtClean="0"/>
          </a:p>
          <a:p>
            <a:pPr algn="just"/>
            <a:r>
              <a:rPr lang="it-IT" sz="2400" dirty="0" smtClean="0"/>
              <a:t>Esenzione dal limite previsto all’art.2412 comma 1 del codice civile  (doppio della somma del Capitale Sociale + le Riserve risultanti dall’ultimo bilancio approvato).</a:t>
            </a:r>
          </a:p>
          <a:p>
            <a:pPr algn="just"/>
            <a:r>
              <a:rPr lang="it-IT" sz="2400" dirty="0" smtClean="0"/>
              <a:t>Le regole di calcolo sono fissate all’emissione, sono «personalizzate e non possono essere variate per tutto il periodo di validità.</a:t>
            </a:r>
          </a:p>
          <a:p>
            <a:pPr algn="just"/>
            <a:r>
              <a:rPr lang="it-IT" sz="2400" dirty="0" smtClean="0"/>
              <a:t>Durata maggiore di 36 mesi.</a:t>
            </a:r>
          </a:p>
          <a:p>
            <a:pPr algn="just"/>
            <a:r>
              <a:rPr lang="it-IT" sz="2400" dirty="0" smtClean="0"/>
              <a:t>Possibilità di contenere clausole di compartecipazione all’utile dell’impresa.</a:t>
            </a:r>
          </a:p>
          <a:p>
            <a:pPr algn="just"/>
            <a:r>
              <a:rPr lang="it-IT" sz="2400" dirty="0" smtClean="0"/>
              <a:t>Tasso interesse minimo = T.U.R. (Tasso Ufficiale di Riferimento)</a:t>
            </a:r>
          </a:p>
          <a:p>
            <a:pPr algn="just"/>
            <a:r>
              <a:rPr lang="it-IT" sz="2400" dirty="0" smtClean="0"/>
              <a:t>Importo &gt; 2.000.000 €</a:t>
            </a:r>
          </a:p>
          <a:p>
            <a:pPr algn="just"/>
            <a:endParaRPr lang="it-IT" sz="2400" dirty="0" smtClean="0"/>
          </a:p>
          <a:p>
            <a:pPr algn="just"/>
            <a:endParaRPr lang="it-IT" sz="2400" dirty="0" smtClean="0"/>
          </a:p>
          <a:p>
            <a:pPr marL="0" indent="0" algn="just">
              <a:buNone/>
            </a:pPr>
            <a:endParaRPr lang="it-IT" sz="2400" dirty="0"/>
          </a:p>
        </p:txBody>
      </p:sp>
    </p:spTree>
    <p:extLst>
      <p:ext uri="{BB962C8B-B14F-4D97-AF65-F5344CB8AC3E}">
        <p14:creationId xmlns:p14="http://schemas.microsoft.com/office/powerpoint/2010/main" val="2337833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it-IT" sz="1100" dirty="0" err="1" smtClean="0"/>
              <a:t>CPFIn</a:t>
            </a:r>
            <a:r>
              <a:rPr lang="it-IT" sz="1100" dirty="0" smtClean="0"/>
              <a:t> </a:t>
            </a:r>
            <a:r>
              <a:rPr lang="it-IT" sz="1100" dirty="0" err="1" smtClean="0"/>
              <a:t>srl</a:t>
            </a:r>
            <a:r>
              <a:rPr lang="it-IT" sz="1100" dirty="0" smtClean="0"/>
              <a:t> – RES Finanza d’Impresa</a:t>
            </a:r>
            <a:br>
              <a:rPr lang="it-IT" sz="1100" dirty="0" smtClean="0"/>
            </a:br>
            <a:r>
              <a:rPr lang="it-IT" sz="1100" dirty="0" smtClean="0"/>
              <a:t>INTERNAZIONALIZZARSI PER CREARE SVILUPPO LOCALE</a:t>
            </a:r>
            <a:br>
              <a:rPr lang="it-IT" sz="1100" dirty="0" smtClean="0"/>
            </a:br>
            <a:r>
              <a:rPr lang="it-IT" sz="1100" dirty="0" smtClean="0"/>
              <a:t>Meeting – 26.06.2014</a:t>
            </a:r>
            <a:endParaRPr lang="it-IT" sz="1100" dirty="0"/>
          </a:p>
        </p:txBody>
      </p:sp>
      <p:sp>
        <p:nvSpPr>
          <p:cNvPr id="3" name="Segnaposto contenuto 2"/>
          <p:cNvSpPr>
            <a:spLocks noGrp="1"/>
          </p:cNvSpPr>
          <p:nvPr>
            <p:ph idx="1"/>
          </p:nvPr>
        </p:nvSpPr>
        <p:spPr/>
        <p:txBody>
          <a:bodyPr>
            <a:normAutofit/>
          </a:bodyPr>
          <a:lstStyle/>
          <a:p>
            <a:pPr marL="0" indent="0" algn="ctr">
              <a:buNone/>
            </a:pPr>
            <a:r>
              <a:rPr lang="it-IT" sz="2400" b="1" dirty="0" smtClean="0"/>
              <a:t>CAMBIALI FINANZIARIE</a:t>
            </a:r>
          </a:p>
          <a:p>
            <a:endParaRPr lang="it-IT" sz="2400" dirty="0" smtClean="0"/>
          </a:p>
          <a:p>
            <a:pPr algn="just"/>
            <a:r>
              <a:rPr lang="it-IT" sz="2400" dirty="0" smtClean="0"/>
              <a:t>Durata tra 1 e 36 mesi</a:t>
            </a:r>
          </a:p>
          <a:p>
            <a:pPr algn="just"/>
            <a:r>
              <a:rPr lang="it-IT" sz="2400" dirty="0" smtClean="0"/>
              <a:t>Le cambiali finanziarie devono essere emesse e girate esclusivamente a favore di investitori istituzionali non soci</a:t>
            </a:r>
          </a:p>
          <a:p>
            <a:pPr algn="just"/>
            <a:r>
              <a:rPr lang="it-IT" sz="2400" dirty="0" smtClean="0"/>
              <a:t>L’emissione deve essere assistita da uno «sponsor» che deve mantenere nel suo PTF una quota di titoli emessi</a:t>
            </a:r>
          </a:p>
          <a:p>
            <a:pPr algn="just"/>
            <a:r>
              <a:rPr lang="it-IT" sz="2400" dirty="0" smtClean="0"/>
              <a:t>Importo </a:t>
            </a:r>
            <a:r>
              <a:rPr lang="it-IT" sz="2000" b="1" dirty="0" smtClean="0"/>
              <a:t>&gt; 500.000 €</a:t>
            </a:r>
            <a:endParaRPr lang="it-IT" sz="2400" b="1" dirty="0" smtClean="0"/>
          </a:p>
          <a:p>
            <a:endParaRPr lang="it-IT" sz="2400" dirty="0" smtClean="0"/>
          </a:p>
          <a:p>
            <a:endParaRPr lang="it-IT" sz="2400" dirty="0"/>
          </a:p>
        </p:txBody>
      </p:sp>
    </p:spTree>
    <p:extLst>
      <p:ext uri="{BB962C8B-B14F-4D97-AF65-F5344CB8AC3E}">
        <p14:creationId xmlns:p14="http://schemas.microsoft.com/office/powerpoint/2010/main" val="10247010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it-IT" sz="1100" dirty="0" err="1" smtClean="0"/>
              <a:t>CPFIn</a:t>
            </a:r>
            <a:r>
              <a:rPr lang="it-IT" sz="1100" dirty="0" smtClean="0"/>
              <a:t> </a:t>
            </a:r>
            <a:r>
              <a:rPr lang="it-IT" sz="1100" dirty="0" err="1" smtClean="0"/>
              <a:t>srl</a:t>
            </a:r>
            <a:r>
              <a:rPr lang="it-IT" sz="1100" dirty="0" smtClean="0"/>
              <a:t> – RES Finanza d’Impresa</a:t>
            </a:r>
            <a:br>
              <a:rPr lang="it-IT" sz="1100" dirty="0" smtClean="0"/>
            </a:br>
            <a:r>
              <a:rPr lang="it-IT" sz="1100" dirty="0" smtClean="0"/>
              <a:t>INTERNAZIONALIZZARSI PER CREARE SVILUPPO LOCALE</a:t>
            </a:r>
            <a:br>
              <a:rPr lang="it-IT" sz="1100" dirty="0" smtClean="0"/>
            </a:br>
            <a:r>
              <a:rPr lang="it-IT" sz="1100" dirty="0" smtClean="0"/>
              <a:t>Meeting – 26.06.2014</a:t>
            </a:r>
            <a:endParaRPr lang="it-IT" sz="1100" dirty="0"/>
          </a:p>
        </p:txBody>
      </p:sp>
      <p:sp>
        <p:nvSpPr>
          <p:cNvPr id="3" name="Segnaposto contenuto 2"/>
          <p:cNvSpPr>
            <a:spLocks noGrp="1"/>
          </p:cNvSpPr>
          <p:nvPr>
            <p:ph idx="1"/>
          </p:nvPr>
        </p:nvSpPr>
        <p:spPr/>
        <p:txBody>
          <a:bodyPr>
            <a:normAutofit/>
          </a:bodyPr>
          <a:lstStyle/>
          <a:p>
            <a:pPr marL="0" indent="0" algn="ctr">
              <a:buNone/>
            </a:pPr>
            <a:r>
              <a:rPr lang="it-IT" sz="2400" b="1" dirty="0" smtClean="0"/>
              <a:t>REQUISITI</a:t>
            </a:r>
          </a:p>
          <a:p>
            <a:pPr marL="0" indent="0" algn="ctr">
              <a:buNone/>
            </a:pPr>
            <a:endParaRPr lang="it-IT" sz="2400" dirty="0"/>
          </a:p>
          <a:p>
            <a:pPr algn="just"/>
            <a:r>
              <a:rPr lang="it-IT" sz="2400" dirty="0" smtClean="0"/>
              <a:t>Bilancio certificato da un revisore legale o da una società di revisione iscritta nel Registro dei Revisori</a:t>
            </a:r>
          </a:p>
          <a:p>
            <a:pPr algn="just"/>
            <a:r>
              <a:rPr lang="it-IT" sz="2400" dirty="0" smtClean="0"/>
              <a:t>Classificazione dell’emittente con l’attribuzione di un RATING</a:t>
            </a:r>
          </a:p>
          <a:p>
            <a:pPr algn="just"/>
            <a:r>
              <a:rPr lang="it-IT" sz="2400" dirty="0" smtClean="0"/>
              <a:t>Avere un 1) Progetto di investimento (</a:t>
            </a:r>
            <a:r>
              <a:rPr lang="it-IT" sz="2400" dirty="0" err="1" smtClean="0"/>
              <a:t>MiniBond</a:t>
            </a:r>
            <a:r>
              <a:rPr lang="it-IT" sz="2400" dirty="0" smtClean="0"/>
              <a:t>) oppure 2) documentare il fabbisogno di circolante (Cambiali Finanziarie)</a:t>
            </a:r>
          </a:p>
          <a:p>
            <a:pPr algn="just"/>
            <a:r>
              <a:rPr lang="it-IT" sz="2400" dirty="0" smtClean="0"/>
              <a:t>EBITDA accettabile (6%)</a:t>
            </a:r>
          </a:p>
          <a:p>
            <a:pPr algn="just"/>
            <a:r>
              <a:rPr lang="it-IT" sz="2400" dirty="0" smtClean="0"/>
              <a:t>Immobilizzazioni pari al 15% degli attivi</a:t>
            </a:r>
            <a:endParaRPr lang="it-IT" sz="2400" dirty="0"/>
          </a:p>
        </p:txBody>
      </p:sp>
    </p:spTree>
    <p:extLst>
      <p:ext uri="{BB962C8B-B14F-4D97-AF65-F5344CB8AC3E}">
        <p14:creationId xmlns:p14="http://schemas.microsoft.com/office/powerpoint/2010/main" val="2796777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it-IT" sz="1100" dirty="0" err="1" smtClean="0"/>
              <a:t>CPFIn</a:t>
            </a:r>
            <a:r>
              <a:rPr lang="it-IT" sz="1100" dirty="0" smtClean="0"/>
              <a:t> </a:t>
            </a:r>
            <a:r>
              <a:rPr lang="it-IT" sz="1100" dirty="0" err="1" smtClean="0"/>
              <a:t>srl</a:t>
            </a:r>
            <a:r>
              <a:rPr lang="it-IT" sz="1100" dirty="0" smtClean="0"/>
              <a:t> – RES Finanza d’Impresa</a:t>
            </a:r>
            <a:br>
              <a:rPr lang="it-IT" sz="1100" dirty="0" smtClean="0"/>
            </a:br>
            <a:r>
              <a:rPr lang="it-IT" sz="1100" dirty="0" smtClean="0"/>
              <a:t>INTERNAZIONALIZZARSI PER CREARE SVILUPPO LOCALE</a:t>
            </a:r>
            <a:br>
              <a:rPr lang="it-IT" sz="1100" dirty="0" smtClean="0"/>
            </a:br>
            <a:r>
              <a:rPr lang="it-IT" sz="1100" dirty="0" smtClean="0"/>
              <a:t>Meeting – 26.06.2014</a:t>
            </a:r>
            <a:endParaRPr lang="it-IT" sz="1100" dirty="0"/>
          </a:p>
        </p:txBody>
      </p:sp>
      <p:sp>
        <p:nvSpPr>
          <p:cNvPr id="3" name="Segnaposto contenuto 2"/>
          <p:cNvSpPr>
            <a:spLocks noGrp="1"/>
          </p:cNvSpPr>
          <p:nvPr>
            <p:ph idx="1"/>
          </p:nvPr>
        </p:nvSpPr>
        <p:spPr/>
        <p:txBody>
          <a:bodyPr>
            <a:normAutofit lnSpcReduction="10000"/>
          </a:bodyPr>
          <a:lstStyle/>
          <a:p>
            <a:pPr marL="0" indent="0" algn="ctr">
              <a:buNone/>
            </a:pPr>
            <a:r>
              <a:rPr lang="it-IT" sz="2400" b="1" dirty="0" smtClean="0"/>
              <a:t>VANTAGGI</a:t>
            </a:r>
          </a:p>
          <a:p>
            <a:r>
              <a:rPr lang="it-IT" sz="2400" dirty="0" smtClean="0"/>
              <a:t>Accesso a un canale finanziario alternativo alla banca (no CR)</a:t>
            </a:r>
            <a:endParaRPr lang="it-IT" sz="2400" dirty="0"/>
          </a:p>
          <a:p>
            <a:r>
              <a:rPr lang="it-IT" sz="2400" dirty="0" smtClean="0"/>
              <a:t>Strumento controllato da Banca </a:t>
            </a:r>
            <a:r>
              <a:rPr lang="it-IT" sz="2400" dirty="0"/>
              <a:t>I</a:t>
            </a:r>
            <a:r>
              <a:rPr lang="it-IT" sz="2400" dirty="0" smtClean="0"/>
              <a:t>talia </a:t>
            </a:r>
          </a:p>
          <a:p>
            <a:r>
              <a:rPr lang="it-IT" sz="2400" dirty="0" smtClean="0"/>
              <a:t>Adattamento dello strumento finanziario alle esigenze società</a:t>
            </a:r>
          </a:p>
          <a:p>
            <a:r>
              <a:rPr lang="it-IT" sz="2400" dirty="0" smtClean="0"/>
              <a:t>Costi della provvista svincolati da logiche bancarie</a:t>
            </a:r>
          </a:p>
          <a:p>
            <a:r>
              <a:rPr lang="it-IT" sz="2400" dirty="0" smtClean="0"/>
              <a:t>Situazione </a:t>
            </a:r>
            <a:r>
              <a:rPr lang="it-IT" sz="2400" dirty="0" err="1" smtClean="0"/>
              <a:t>andamentale</a:t>
            </a:r>
            <a:r>
              <a:rPr lang="it-IT" sz="2400" dirty="0" smtClean="0"/>
              <a:t> annuale stilata dallo «sponsor»</a:t>
            </a:r>
          </a:p>
          <a:p>
            <a:r>
              <a:rPr lang="it-IT" sz="2400" dirty="0" smtClean="0"/>
              <a:t>Quotazione quale elemento distintivo e di promozione</a:t>
            </a:r>
          </a:p>
          <a:p>
            <a:r>
              <a:rPr lang="it-IT" sz="2400" dirty="0" smtClean="0"/>
              <a:t>Operazione di marketing sul mercato internazionale (ricerca di nuovi investitori)</a:t>
            </a:r>
          </a:p>
          <a:p>
            <a:r>
              <a:rPr lang="it-IT" sz="2400" dirty="0" smtClean="0"/>
              <a:t>Possibilità di strumento revolving</a:t>
            </a:r>
          </a:p>
          <a:p>
            <a:r>
              <a:rPr lang="it-IT" sz="2400" dirty="0" smtClean="0"/>
              <a:t>90/120 gg per il collocamento sul mercato</a:t>
            </a:r>
          </a:p>
          <a:p>
            <a:endParaRPr lang="it-IT" sz="2400" dirty="0"/>
          </a:p>
        </p:txBody>
      </p:sp>
    </p:spTree>
    <p:extLst>
      <p:ext uri="{BB962C8B-B14F-4D97-AF65-F5344CB8AC3E}">
        <p14:creationId xmlns:p14="http://schemas.microsoft.com/office/powerpoint/2010/main" val="13448877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l"/>
            <a:r>
              <a:rPr lang="it-IT" sz="1100" dirty="0" err="1" smtClean="0"/>
              <a:t>CPFIn</a:t>
            </a:r>
            <a:r>
              <a:rPr lang="it-IT" sz="1100" dirty="0" smtClean="0"/>
              <a:t> </a:t>
            </a:r>
            <a:r>
              <a:rPr lang="it-IT" sz="1100" dirty="0" err="1" smtClean="0"/>
              <a:t>srl</a:t>
            </a:r>
            <a:r>
              <a:rPr lang="it-IT" sz="1100" dirty="0" smtClean="0"/>
              <a:t> – RES Finanza d’Impresa</a:t>
            </a:r>
            <a:br>
              <a:rPr lang="it-IT" sz="1100" dirty="0" smtClean="0"/>
            </a:br>
            <a:r>
              <a:rPr lang="it-IT" sz="1100" dirty="0" smtClean="0"/>
              <a:t>INTERNAZIONALIZZARSI PER CREARE SVILUPPO LOCALE</a:t>
            </a:r>
            <a:br>
              <a:rPr lang="it-IT" sz="1100" dirty="0" smtClean="0"/>
            </a:br>
            <a:r>
              <a:rPr lang="it-IT" sz="1100" dirty="0" smtClean="0"/>
              <a:t>Meeting – 26.06.2014</a:t>
            </a:r>
            <a:endParaRPr lang="it-IT" sz="1100" dirty="0"/>
          </a:p>
        </p:txBody>
      </p:sp>
      <p:sp>
        <p:nvSpPr>
          <p:cNvPr id="3" name="Segnaposto contenuto 2"/>
          <p:cNvSpPr>
            <a:spLocks noGrp="1"/>
          </p:cNvSpPr>
          <p:nvPr>
            <p:ph idx="1"/>
          </p:nvPr>
        </p:nvSpPr>
        <p:spPr/>
        <p:txBody>
          <a:bodyPr/>
          <a:lstStyle/>
          <a:p>
            <a:pPr marL="0" indent="0" algn="ctr">
              <a:buNone/>
            </a:pPr>
            <a:r>
              <a:rPr lang="it-IT" b="1" dirty="0" smtClean="0"/>
              <a:t>GARANZIE</a:t>
            </a:r>
          </a:p>
          <a:p>
            <a:endParaRPr lang="it-IT" dirty="0"/>
          </a:p>
          <a:p>
            <a:r>
              <a:rPr lang="it-IT" dirty="0" smtClean="0"/>
              <a:t>Di norma non richieste</a:t>
            </a:r>
          </a:p>
          <a:p>
            <a:r>
              <a:rPr lang="it-IT" dirty="0" smtClean="0"/>
              <a:t>Fondo di garanzia – Mediocredito Centrale</a:t>
            </a:r>
          </a:p>
          <a:p>
            <a:r>
              <a:rPr lang="it-IT" dirty="0" smtClean="0"/>
              <a:t>Ipoteca immobili</a:t>
            </a:r>
            <a:endParaRPr lang="it-IT" dirty="0"/>
          </a:p>
        </p:txBody>
      </p:sp>
    </p:spTree>
    <p:extLst>
      <p:ext uri="{BB962C8B-B14F-4D97-AF65-F5344CB8AC3E}">
        <p14:creationId xmlns:p14="http://schemas.microsoft.com/office/powerpoint/2010/main" val="3457759881"/>
      </p:ext>
    </p:extLst>
  </p:cSld>
  <p:clrMapOvr>
    <a:masterClrMapping/>
  </p:clrMapOvr>
</p:sld>
</file>

<file path=ppt/theme/theme1.xml><?xml version="1.0" encoding="utf-8"?>
<a:theme xmlns:a="http://schemas.openxmlformats.org/drawingml/2006/main" name="Tema di Office">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TotalTime>
  <Words>810</Words>
  <Application>Microsoft Office PowerPoint</Application>
  <PresentationFormat>Presentazione su schermo (4:3)</PresentationFormat>
  <Paragraphs>84</Paragraphs>
  <Slides>12</Slides>
  <Notes>1</Notes>
  <HiddenSlides>0</HiddenSlides>
  <MMClips>0</MMClips>
  <ScaleCrop>false</ScaleCrop>
  <HeadingPairs>
    <vt:vector size="4" baseType="variant">
      <vt:variant>
        <vt:lpstr>Tema</vt:lpstr>
      </vt:variant>
      <vt:variant>
        <vt:i4>1</vt:i4>
      </vt:variant>
      <vt:variant>
        <vt:lpstr>Titoli diapositive</vt:lpstr>
      </vt:variant>
      <vt:variant>
        <vt:i4>12</vt:i4>
      </vt:variant>
    </vt:vector>
  </HeadingPairs>
  <TitlesOfParts>
    <vt:vector size="13" baseType="lpstr">
      <vt:lpstr>Tema di Office</vt:lpstr>
      <vt:lpstr> CPFIn srl – RES Finanza d’Impresa  INTERNAZIONALIZZARSI PER CREARE SVILUPPO LOCALE  Meeting – 26.06.2014   </vt:lpstr>
      <vt:lpstr>CPFIn srl – RES Finanza d’Impresa INTERNAZIONALIZZARSI PER CREARE SVILUPPO LOCALE Meeting – 26.06.2014</vt:lpstr>
      <vt:lpstr>CPFIn srl – RES Finanza d’Impresa INTERNAZIONALIZZARSI PER CREARE SVILUPPO LOCALE Meeting – 26.06.2014</vt:lpstr>
      <vt:lpstr>CPFIn srl – RES Finanza d’Impresa INTERNAZIONALIZZARSI PER CREARE SVILUPPO LOCALE Meeting – 26.06.2014</vt:lpstr>
      <vt:lpstr>CPFIn srl – RES Finanza d’Impresa INTERNAZIONALIZZARSI PER CREARE SVILUPPO LOCALE Meeting – 26.06.2014</vt:lpstr>
      <vt:lpstr>CPFIn srl – RES Finanza d’Impresa INTERNAZIONALIZZARSI PER CREARE SVILUPPO LOCALE Meeting – 26.06.2014</vt:lpstr>
      <vt:lpstr>CPFIn srl – RES Finanza d’Impresa INTERNAZIONALIZZARSI PER CREARE SVILUPPO LOCALE Meeting – 26.06.2014</vt:lpstr>
      <vt:lpstr>CPFIn srl – RES Finanza d’Impresa INTERNAZIONALIZZARSI PER CREARE SVILUPPO LOCALE Meeting – 26.06.2014</vt:lpstr>
      <vt:lpstr>CPFIn srl – RES Finanza d’Impresa INTERNAZIONALIZZARSI PER CREARE SVILUPPO LOCALE Meeting – 26.06.2014</vt:lpstr>
      <vt:lpstr>CPFIn srl – RES Finanza d’Impresa INTERNAZIONALIZZARSI PER CREARE SVILUPPO LOCALE Meeting – 26.06.2014</vt:lpstr>
      <vt:lpstr>CPFIn srl – RES Finanza d’Impresa INTERNAZIONALIZZARSI PER CREARE SVILUPPO LOCALE Meeting – 26.06.2014</vt:lpstr>
      <vt:lpstr>CPFIn srl – RES Finanza d’Impresa INTERNAZIONALIZZARSI PER CREARE SVILUPPO LOCALE Meeting – 26.06.2014</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CP Fin</dc:creator>
  <cp:lastModifiedBy>CP Fin</cp:lastModifiedBy>
  <cp:revision>14</cp:revision>
  <cp:lastPrinted>2014-06-23T17:45:00Z</cp:lastPrinted>
  <dcterms:created xsi:type="dcterms:W3CDTF">2014-06-23T15:32:46Z</dcterms:created>
  <dcterms:modified xsi:type="dcterms:W3CDTF">2014-06-23T18:03:39Z</dcterms:modified>
</cp:coreProperties>
</file>